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1" r:id="rId11"/>
    <p:sldId id="269" r:id="rId12"/>
    <p:sldId id="270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97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6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24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87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70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09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59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08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58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50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BCFA6-B4BB-4985-83C5-F71C5AFC4AE6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0B4F5-8458-44F0-A83D-AA3656BA8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069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23AA-3FCC-6FA5-0B7D-BF555734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705" y="382249"/>
            <a:ext cx="11347553" cy="2387600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SURVIVAL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F9071-2069-70A7-B47C-44F982CFE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9108" y="2721131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BHARAT HERALD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1765-7221-5C47-22FE-F86F2B06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54" y="3315921"/>
            <a:ext cx="5981076" cy="3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9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A7D3F-8B1A-A405-27C7-62FE006A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DE99-E8BD-63FB-229A-E27CA1EA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C4E12-C06A-7B29-1E0B-0365986B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229566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6015-A2E7-88BA-46FD-63715A46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8BEA-4937-430C-F9C2-6448BE75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FCB301-55D6-F4F6-ED9D-391FCAAF3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8592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70D2-1645-AC2B-0F06-65B18A51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A715-80A6-B79D-06C8-350DA35F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33834-E7BA-C532-2822-AF9F0B6A7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427435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4DA13-16D3-CEE6-2706-5BA2254FF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C44A-ADA8-1881-27D0-3B3CEC27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8" y="5348"/>
            <a:ext cx="10515600" cy="1013984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6823-248E-F857-9199-8FEB222F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43" y="1179408"/>
            <a:ext cx="7360170" cy="540127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Print Decline</a:t>
            </a:r>
            <a:r>
              <a:rPr lang="en-IN" b="1" dirty="0"/>
              <a:t>:</a:t>
            </a:r>
            <a:r>
              <a:rPr lang="en-IN" dirty="0"/>
              <a:t> Circulation dropped ~50% (2019–24), weak presence in Ranchi, Lucknow.</a:t>
            </a:r>
          </a:p>
          <a:p>
            <a:r>
              <a:rPr lang="en-IN" b="1" dirty="0">
                <a:solidFill>
                  <a:srgbClr val="00B0F0"/>
                </a:solidFill>
              </a:rPr>
              <a:t>Failed Digital Pilot</a:t>
            </a:r>
            <a:r>
              <a:rPr lang="en-IN" b="1" dirty="0"/>
              <a:t>:</a:t>
            </a:r>
            <a:r>
              <a:rPr lang="en-IN" dirty="0"/>
              <a:t> 2021 e-paper lacked usability → shelved.</a:t>
            </a:r>
          </a:p>
          <a:p>
            <a:r>
              <a:rPr lang="en-IN" b="1" dirty="0">
                <a:solidFill>
                  <a:srgbClr val="00B0F0"/>
                </a:solidFill>
              </a:rPr>
              <a:t>Revenue Volatility</a:t>
            </a:r>
            <a:r>
              <a:rPr lang="en-IN" b="1" dirty="0"/>
              <a:t>:</a:t>
            </a:r>
            <a:r>
              <a:rPr lang="en-IN" dirty="0"/>
              <a:t> Ad revenues dipped sharply during COVID; gov. &amp; FMCG ads shrinking.</a:t>
            </a:r>
          </a:p>
          <a:p>
            <a:r>
              <a:rPr lang="en-IN" b="1" dirty="0">
                <a:solidFill>
                  <a:srgbClr val="00B0F0"/>
                </a:solidFill>
              </a:rPr>
              <a:t>Digital Weakness</a:t>
            </a:r>
            <a:r>
              <a:rPr lang="en-IN" b="1" dirty="0"/>
              <a:t>:</a:t>
            </a:r>
            <a:r>
              <a:rPr lang="en-IN" dirty="0"/>
              <a:t> High bounce rates (Varanasi, Kanpur), poor web adoption.</a:t>
            </a:r>
          </a:p>
          <a:p>
            <a:r>
              <a:rPr lang="en-IN" b="1" dirty="0">
                <a:solidFill>
                  <a:srgbClr val="00B0F0"/>
                </a:solidFill>
              </a:rPr>
              <a:t>Advertiser Trust Erosion</a:t>
            </a:r>
            <a:r>
              <a:rPr lang="en-IN" b="1" dirty="0"/>
              <a:t>:</a:t>
            </a:r>
            <a:r>
              <a:rPr lang="en-IN" dirty="0"/>
              <a:t> Payment delays + bureau closures weakened credibility.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B8A0C-3C7A-0CF5-2632-144733F4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846" y="1349115"/>
            <a:ext cx="4208326" cy="40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3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D8C1-F6E0-EBE6-5CDE-08C9B327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0D06-EED7-571A-74CD-8BE8987E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8" y="1"/>
            <a:ext cx="10515600" cy="841583"/>
          </a:xfrm>
        </p:spPr>
        <p:txBody>
          <a:bodyPr>
            <a:normAutofit/>
          </a:bodyPr>
          <a:lstStyle/>
          <a:p>
            <a:pPr algn="ctr"/>
            <a:endParaRPr lang="en-IN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C1ED2-AAD4-C918-7FA8-7DB9D3F4E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1993692"/>
            <a:ext cx="10987790" cy="449918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C5B38-7558-5452-9564-F9A5393E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7" y="104932"/>
            <a:ext cx="11804754" cy="66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3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3B83-A891-F23F-86B6-98A1D3005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70EB-18C4-03EC-4726-A62A1F0A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8" y="55717"/>
            <a:ext cx="10515600" cy="813714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&amp; Diversifying Ad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54B58-BE23-C7EC-E041-7207ACF2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92" y="1993692"/>
            <a:ext cx="11557416" cy="3599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E734B-7A88-D89C-2B86-12934B11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2" y="869431"/>
            <a:ext cx="11902190" cy="58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C91B8-CCAC-3493-87FC-35CFCDAF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CB44-1B33-9059-CE7B-0600C122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8" y="668129"/>
            <a:ext cx="10515600" cy="1325563"/>
          </a:xfrm>
        </p:spPr>
        <p:txBody>
          <a:bodyPr/>
          <a:lstStyle/>
          <a:p>
            <a:pPr algn="ctr"/>
            <a:endParaRPr lang="en-IN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8B3123-BEDD-0043-1CA8-C43D08A14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883" y="104931"/>
            <a:ext cx="11812248" cy="655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91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82AD-8ED3-7E54-6F48-52679B7C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8" y="668129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BHARAT HERALD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FDF9-C390-00AD-DE5F-2683AB43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1993692"/>
            <a:ext cx="11557416" cy="449918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Leverage data-driven insights to diagnose Bharat Herald’s decline and design a phased digital-first roadmap to revive revenues, rebuild advertiser trust, and re-engage readers.</a:t>
            </a:r>
          </a:p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PERIOD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Jan 2019 to December 2024</a:t>
            </a:r>
          </a:p>
          <a:p>
            <a:r>
              <a:rPr lang="en-I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PARAMETERS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Literacy rate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Smartphone penetration, Internet penetration.</a:t>
            </a:r>
          </a:p>
          <a:p>
            <a:r>
              <a:rPr lang="en-I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PARAMETERS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Digital Readiness , Copies sold , Net Circulation, Ad revenue per net circulated copy , Bounce Rate(users who disengaged quickly) , Customer Acquisition Cost.</a:t>
            </a:r>
          </a:p>
          <a:p>
            <a:r>
              <a:rPr lang="en-I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</a:t>
            </a:r>
            <a:r>
              <a:rPr lang="en-IN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Mumbai, Delhi , Kanpur , Lucknow , Varanasi , Ranchi , Patna ,    Ahmedabad, Jaipur , Bhopal 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671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D758-AE30-3385-40AD-A9958904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2A587-4F4B-D207-8E7D-6A99DDEE9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299183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843C4-B1F5-0F6F-214F-0E3644C06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E5D7-5C54-8E7D-6109-60A1B248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3A493-47FA-2E47-6DB5-C93A6D7DE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228023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023B-43F7-AC69-BC6B-7B822063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5C7-8508-332B-542D-86AB0095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EE4C4-B278-AA6A-A57A-7085AD0E0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257293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219B1-7C9C-5F2B-2A66-8B7EACA5C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F411-C7BB-56FA-310B-6F30A4FE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D5ED2-5BE2-EAFA-FBB3-CCAD673C9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206403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BDCA2-6B77-0269-47A5-35651BBB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F5E8-37FF-0C2C-61DB-9C2C8ABA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66367C-D8C4-FA8F-DCB1-3CB4A8275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346662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CB89-79C7-85DD-10D0-74D69E7D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3715-FEA5-DC7A-DFC7-33B0E7D5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B91A33-640D-2D18-1449-8A1C9898E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136461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C6340-CE17-DE12-C54B-7A4185C6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3DF-CFD4-347E-1E97-FA4A0535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83CDA-23F7-5B35-E6AB-6E662F8A5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87" y="194872"/>
            <a:ext cx="10837888" cy="6535712"/>
          </a:xfrm>
        </p:spPr>
      </p:pic>
    </p:spTree>
    <p:extLst>
      <p:ext uri="{BB962C8B-B14F-4D97-AF65-F5344CB8AC3E}">
        <p14:creationId xmlns:p14="http://schemas.microsoft.com/office/powerpoint/2010/main" val="3285403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225</TotalTime>
  <Words>189</Words>
  <Application>Microsoft Office PowerPoint</Application>
  <PresentationFormat>Widescreen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MEDIA SURVIVAL ANALYSIS </vt:lpstr>
      <vt:lpstr>BHARAT HERALD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</vt:lpstr>
      <vt:lpstr>PowerPoint Presentation</vt:lpstr>
      <vt:lpstr>Scaling &amp; Diversifying Ad Revenue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Anugrah Pillai</dc:creator>
  <cp:lastModifiedBy>Anugrah Pillai</cp:lastModifiedBy>
  <cp:revision>1</cp:revision>
  <dcterms:created xsi:type="dcterms:W3CDTF">2025-09-20T07:49:00Z</dcterms:created>
  <dcterms:modified xsi:type="dcterms:W3CDTF">2025-09-20T11:34:05Z</dcterms:modified>
</cp:coreProperties>
</file>